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8" r:id="rId2"/>
    <p:sldId id="259" r:id="rId3"/>
    <p:sldId id="260" r:id="rId4"/>
  </p:sldIdLst>
  <p:sldSz cx="5715000" cy="9144000" type="screen16x1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C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9886" autoAdjust="0"/>
  </p:normalViewPr>
  <p:slideViewPr>
    <p:cSldViewPr>
      <p:cViewPr varScale="1">
        <p:scale>
          <a:sx n="84" d="100"/>
          <a:sy n="84" d="100"/>
        </p:scale>
        <p:origin x="3300" y="102"/>
      </p:cViewPr>
      <p:guideLst>
        <p:guide orient="horz" pos="2880"/>
        <p:guide pos="1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266" y="3860800"/>
            <a:ext cx="2857500" cy="1825064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6324601"/>
            <a:ext cx="5715000" cy="28194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286500"/>
            <a:ext cx="5715000" cy="211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20266" y="609601"/>
            <a:ext cx="4800600" cy="32511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43375" y="366185"/>
            <a:ext cx="1285875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750" y="366185"/>
            <a:ext cx="3762375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20266" y="1950720"/>
            <a:ext cx="4800600" cy="629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20266" y="5337736"/>
            <a:ext cx="2857500" cy="1571064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5715000" cy="24384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2774" y="2438400"/>
            <a:ext cx="5715000" cy="211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221479" y="2653437"/>
            <a:ext cx="5274945" cy="2645664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3063240" y="1950720"/>
            <a:ext cx="2428875" cy="57180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220266" y="1950720"/>
            <a:ext cx="2428875" cy="57180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266" y="1950721"/>
            <a:ext cx="2428875" cy="679449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3062883" y="1950721"/>
            <a:ext cx="2428875" cy="679449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3062883" y="2682240"/>
            <a:ext cx="2428875" cy="498246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220266" y="2682240"/>
            <a:ext cx="2428875" cy="498246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7645400"/>
            <a:ext cx="5715000" cy="14986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7594600"/>
            <a:ext cx="5715000" cy="211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267" y="1950720"/>
            <a:ext cx="2113359" cy="5289549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2565797" y="1950720"/>
            <a:ext cx="2925961" cy="529132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5715000" cy="9144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68266" y="0"/>
            <a:ext cx="2446734" cy="754380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20266" y="2133599"/>
            <a:ext cx="2857500" cy="479098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7645400"/>
            <a:ext cx="5715000" cy="14986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7594600"/>
            <a:ext cx="5715000" cy="211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220266" y="366944"/>
            <a:ext cx="2857500" cy="17666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266" y="304800"/>
            <a:ext cx="4800600" cy="14224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266" y="1950720"/>
            <a:ext cx="4800600" cy="579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266" y="8724901"/>
            <a:ext cx="916781" cy="33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83E6064-7D35-4891-A524-FE04C1D20311}" type="datetimeFigureOut">
              <a:rPr lang="en-AU" smtClean="0"/>
              <a:t>11/12/2024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1093" y="8724901"/>
            <a:ext cx="2553891" cy="33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29187" y="8724901"/>
            <a:ext cx="547688" cy="33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D1A12CD-3946-407B-9B4E-2BB603E94CC2}" type="slidenum">
              <a:rPr lang="en-AU" smtClean="0"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be.cz/res/downloads/user_manuals/User_manual_PATT_2013_EU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robe.cz/api/robe/pdfs/en/product/68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29508" y="270838"/>
            <a:ext cx="2571811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AU" sz="800" dirty="0">
                <a:latin typeface="Gadugi" panose="020B0502040204020203" pitchFamily="34" charset="0"/>
                <a:cs typeface="Helvetica Neue"/>
              </a:rPr>
              <a:t>www.harrythehirer.com.au </a:t>
            </a:r>
          </a:p>
          <a:p>
            <a:pPr algn="r"/>
            <a:r>
              <a:rPr lang="en-AU" sz="800" dirty="0">
                <a:latin typeface="Gadugi" panose="020B0502040204020203" pitchFamily="34" charset="0"/>
                <a:cs typeface="Helvetica Neue"/>
              </a:rPr>
              <a:t>www.facebook.com/harrythehirer_productions </a:t>
            </a:r>
            <a:br>
              <a:rPr lang="en-AU" sz="800" dirty="0">
                <a:latin typeface="Gadugi" panose="020B0502040204020203" pitchFamily="34" charset="0"/>
                <a:cs typeface="Helvetica Neue"/>
              </a:rPr>
            </a:br>
            <a:r>
              <a:rPr lang="en-AU" sz="800" dirty="0">
                <a:latin typeface="Gadugi" panose="020B0502040204020203" pitchFamily="34" charset="0"/>
                <a:cs typeface="Helvetica Neue"/>
              </a:rPr>
              <a:t>@harrythehirer_productions</a:t>
            </a:r>
          </a:p>
          <a:p>
            <a:pPr algn="r"/>
            <a:r>
              <a:rPr lang="en-AU" sz="800" dirty="0">
                <a:latin typeface="Gadugi" panose="020B0502040204020203" pitchFamily="34" charset="0"/>
                <a:cs typeface="Helvetica Neue"/>
              </a:rPr>
              <a:t> #busyharry</a:t>
            </a:r>
            <a:endParaRPr lang="en-GB" sz="800" dirty="0">
              <a:latin typeface="Gadugi" panose="020B0502040204020203" pitchFamily="34" charset="0"/>
              <a:cs typeface="Helvetica Neue"/>
            </a:endParaRPr>
          </a:p>
        </p:txBody>
      </p:sp>
      <p:pic>
        <p:nvPicPr>
          <p:cNvPr id="1026" name="Picture 2" descr="L:\Lighting\Lighting Sales\Logos &amp; Labels\1. Harry the Hirer Productions\HTH_Prod_pi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989" y="270838"/>
            <a:ext cx="1489348" cy="68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45569" y="3419872"/>
            <a:ext cx="5060203" cy="5347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Physical</a:t>
            </a:r>
          </a:p>
          <a:p>
            <a:endParaRPr lang="en-US" sz="800" dirty="0">
              <a:latin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Size of Unit – 691 x 695 x 324 	      	</a:t>
            </a: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Item Weight –  7.2kg 	      </a:t>
            </a:r>
          </a:p>
          <a:p>
            <a:r>
              <a:rPr lang="en-US" sz="1000" dirty="0">
                <a:highlight>
                  <a:srgbClr val="FFFF00"/>
                </a:highlight>
                <a:latin typeface="Gadugi" panose="020B0502040204020203" pitchFamily="34" charset="0"/>
                <a:ea typeface="Gadugi" panose="020B0502040204020203" pitchFamily="34" charset="0"/>
              </a:rPr>
              <a:t>Quantity in Case –     	</a:t>
            </a:r>
          </a:p>
          <a:p>
            <a:r>
              <a:rPr lang="en-US" sz="1000" dirty="0">
                <a:highlight>
                  <a:srgbClr val="FFFF00"/>
                </a:highlight>
                <a:latin typeface="Gadugi" panose="020B0502040204020203" pitchFamily="34" charset="0"/>
                <a:ea typeface="Gadugi" panose="020B0502040204020203" pitchFamily="34" charset="0"/>
              </a:rPr>
              <a:t>Size of Unit Cased – 		</a:t>
            </a:r>
          </a:p>
          <a:p>
            <a:r>
              <a:rPr lang="en-US" sz="1000" dirty="0">
                <a:highlight>
                  <a:srgbClr val="FFFF00"/>
                </a:highlight>
                <a:latin typeface="Gadugi" panose="020B0502040204020203" pitchFamily="34" charset="0"/>
                <a:ea typeface="Gadugi" panose="020B0502040204020203" pitchFamily="34" charset="0"/>
              </a:rPr>
              <a:t>Cased Weight –         	</a:t>
            </a:r>
            <a:endParaRPr lang="en-US" sz="800" dirty="0">
              <a:highlight>
                <a:srgbClr val="FFFF00"/>
              </a:highlight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Electrical</a:t>
            </a: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Rated Power  -  750 W  	      	</a:t>
            </a: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Input Power – 120 V or 240 V, 50/60 Hz  	      	</a:t>
            </a: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Power Connection </a:t>
            </a:r>
            <a:r>
              <a:rPr lang="en-US" sz="1000">
                <a:latin typeface="Gadugi" panose="020B0502040204020203" pitchFamily="34" charset="0"/>
                <a:ea typeface="Gadugi" panose="020B0502040204020203" pitchFamily="34" charset="0"/>
              </a:rPr>
              <a:t>–   IEC power cord</a:t>
            </a:r>
            <a:endParaRPr lang="en-US" sz="10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Mounting Options</a:t>
            </a:r>
          </a:p>
          <a:p>
            <a:endParaRPr lang="en-US" sz="800" dirty="0">
              <a:latin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M12 mounting for clamp or spigot</a:t>
            </a: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Universal operating position 	       	</a:t>
            </a:r>
            <a:endParaRPr lang="en-US" sz="800" dirty="0">
              <a:latin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</a:endParaRPr>
          </a:p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Optical</a:t>
            </a:r>
          </a:p>
          <a:p>
            <a:endParaRPr lang="en-US" sz="800" dirty="0">
              <a:latin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Colour Temperature – 3.050 K</a:t>
            </a:r>
          </a:p>
          <a:p>
            <a:pPr algn="l"/>
            <a:r>
              <a:rPr lang="en-US" sz="1100" b="0" i="0" dirty="0">
                <a:effectLst/>
                <a:latin typeface="Avenir"/>
              </a:rPr>
              <a:t>Light source type –  High Performance Tungsten Lamp</a:t>
            </a:r>
          </a:p>
          <a:p>
            <a:pPr algn="l"/>
            <a:r>
              <a:rPr lang="en-US" sz="1100" b="0" i="0" dirty="0">
                <a:effectLst/>
                <a:latin typeface="Avenir"/>
              </a:rPr>
              <a:t>Base – G 9,5 special (with heat sink)</a:t>
            </a:r>
          </a:p>
          <a:p>
            <a:pPr algn="l"/>
            <a:r>
              <a:rPr lang="en-US" sz="1100" b="0" i="0" dirty="0">
                <a:effectLst/>
                <a:latin typeface="Avenir"/>
              </a:rPr>
              <a:t>Recommended lamp type – HPL 750/240/X 750W - 240V, HPL 750/120/X 750W - 120V</a:t>
            </a:r>
          </a:p>
          <a:p>
            <a:pPr algn="l"/>
            <a:r>
              <a:rPr lang="en-US" sz="1100" b="0" i="0" dirty="0">
                <a:effectLst/>
                <a:latin typeface="Avenir"/>
              </a:rPr>
              <a:t>Lifetime: 1.500 hours</a:t>
            </a:r>
          </a:p>
          <a:p>
            <a:pPr algn="l"/>
            <a:endParaRPr lang="en-US" sz="1050" b="0" i="0" dirty="0">
              <a:effectLst/>
              <a:latin typeface="Avenir"/>
            </a:endParaRPr>
          </a:p>
          <a:p>
            <a:endParaRPr lang="en-US" sz="10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	</a:t>
            </a:r>
          </a:p>
          <a:p>
            <a:endParaRPr lang="en-US" sz="800" dirty="0">
              <a:solidFill>
                <a:srgbClr val="005CAB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</a:endParaRPr>
          </a:p>
        </p:txBody>
      </p:sp>
      <p:sp>
        <p:nvSpPr>
          <p:cNvPr id="30" name="Text Placeholder 2"/>
          <p:cNvSpPr txBox="1">
            <a:spLocks noChangeAspect="1"/>
          </p:cNvSpPr>
          <p:nvPr/>
        </p:nvSpPr>
        <p:spPr>
          <a:xfrm>
            <a:off x="-31989" y="1146046"/>
            <a:ext cx="4390224" cy="833665"/>
          </a:xfrm>
          <a:custGeom>
            <a:avLst/>
            <a:gdLst>
              <a:gd name="connsiteX0" fmla="*/ 0 w 3941762"/>
              <a:gd name="connsiteY0" fmla="*/ 0 h 747712"/>
              <a:gd name="connsiteX1" fmla="*/ 3941762 w 3941762"/>
              <a:gd name="connsiteY1" fmla="*/ 0 h 747712"/>
              <a:gd name="connsiteX2" fmla="*/ 3941762 w 3941762"/>
              <a:gd name="connsiteY2" fmla="*/ 747712 h 747712"/>
              <a:gd name="connsiteX3" fmla="*/ 0 w 3941762"/>
              <a:gd name="connsiteY3" fmla="*/ 747712 h 747712"/>
              <a:gd name="connsiteX4" fmla="*/ 0 w 3941762"/>
              <a:gd name="connsiteY4" fmla="*/ 0 h 747712"/>
              <a:gd name="connsiteX0" fmla="*/ 0 w 4391099"/>
              <a:gd name="connsiteY0" fmla="*/ 0 h 747851"/>
              <a:gd name="connsiteX1" fmla="*/ 3941762 w 4391099"/>
              <a:gd name="connsiteY1" fmla="*/ 0 h 747851"/>
              <a:gd name="connsiteX2" fmla="*/ 3941762 w 4391099"/>
              <a:gd name="connsiteY2" fmla="*/ 747712 h 747851"/>
              <a:gd name="connsiteX3" fmla="*/ 0 w 4391099"/>
              <a:gd name="connsiteY3" fmla="*/ 747712 h 747851"/>
              <a:gd name="connsiteX4" fmla="*/ 0 w 4391099"/>
              <a:gd name="connsiteY4" fmla="*/ 0 h 747851"/>
              <a:gd name="connsiteX0" fmla="*/ 0 w 4496509"/>
              <a:gd name="connsiteY0" fmla="*/ 2 h 747807"/>
              <a:gd name="connsiteX1" fmla="*/ 3941762 w 4496509"/>
              <a:gd name="connsiteY1" fmla="*/ 2 h 747807"/>
              <a:gd name="connsiteX2" fmla="*/ 3941762 w 4496509"/>
              <a:gd name="connsiteY2" fmla="*/ 747714 h 747807"/>
              <a:gd name="connsiteX3" fmla="*/ 0 w 4496509"/>
              <a:gd name="connsiteY3" fmla="*/ 747714 h 747807"/>
              <a:gd name="connsiteX4" fmla="*/ 0 w 4496509"/>
              <a:gd name="connsiteY4" fmla="*/ 2 h 747807"/>
              <a:gd name="connsiteX0" fmla="*/ 0 w 4242591"/>
              <a:gd name="connsiteY0" fmla="*/ 2 h 747714"/>
              <a:gd name="connsiteX1" fmla="*/ 3941762 w 4242591"/>
              <a:gd name="connsiteY1" fmla="*/ 2 h 747714"/>
              <a:gd name="connsiteX2" fmla="*/ 3941762 w 4242591"/>
              <a:gd name="connsiteY2" fmla="*/ 747714 h 747714"/>
              <a:gd name="connsiteX3" fmla="*/ 0 w 4242591"/>
              <a:gd name="connsiteY3" fmla="*/ 747714 h 747714"/>
              <a:gd name="connsiteX4" fmla="*/ 0 w 4242591"/>
              <a:gd name="connsiteY4" fmla="*/ 2 h 747714"/>
              <a:gd name="connsiteX0" fmla="*/ 0 w 4374102"/>
              <a:gd name="connsiteY0" fmla="*/ 0 h 747712"/>
              <a:gd name="connsiteX1" fmla="*/ 3941762 w 4374102"/>
              <a:gd name="connsiteY1" fmla="*/ 0 h 747712"/>
              <a:gd name="connsiteX2" fmla="*/ 3941762 w 4374102"/>
              <a:gd name="connsiteY2" fmla="*/ 747712 h 747712"/>
              <a:gd name="connsiteX3" fmla="*/ 0 w 4374102"/>
              <a:gd name="connsiteY3" fmla="*/ 747712 h 747712"/>
              <a:gd name="connsiteX4" fmla="*/ 0 w 4374102"/>
              <a:gd name="connsiteY4" fmla="*/ 0 h 747712"/>
              <a:gd name="connsiteX0" fmla="*/ 0 w 4447312"/>
              <a:gd name="connsiteY0" fmla="*/ 0 h 747806"/>
              <a:gd name="connsiteX1" fmla="*/ 3941762 w 4447312"/>
              <a:gd name="connsiteY1" fmla="*/ 0 h 747806"/>
              <a:gd name="connsiteX2" fmla="*/ 3941762 w 4447312"/>
              <a:gd name="connsiteY2" fmla="*/ 747712 h 747806"/>
              <a:gd name="connsiteX3" fmla="*/ 0 w 4447312"/>
              <a:gd name="connsiteY3" fmla="*/ 747712 h 747806"/>
              <a:gd name="connsiteX4" fmla="*/ 0 w 4447312"/>
              <a:gd name="connsiteY4" fmla="*/ 0 h 747806"/>
              <a:gd name="connsiteX0" fmla="*/ 0 w 4330993"/>
              <a:gd name="connsiteY0" fmla="*/ 5100 h 752906"/>
              <a:gd name="connsiteX1" fmla="*/ 3691835 w 4330993"/>
              <a:gd name="connsiteY1" fmla="*/ 0 h 752906"/>
              <a:gd name="connsiteX2" fmla="*/ 3941762 w 4330993"/>
              <a:gd name="connsiteY2" fmla="*/ 752812 h 752906"/>
              <a:gd name="connsiteX3" fmla="*/ 0 w 4330993"/>
              <a:gd name="connsiteY3" fmla="*/ 752812 h 752906"/>
              <a:gd name="connsiteX4" fmla="*/ 0 w 4330993"/>
              <a:gd name="connsiteY4" fmla="*/ 5100 h 752906"/>
              <a:gd name="connsiteX0" fmla="*/ 0 w 4337501"/>
              <a:gd name="connsiteY0" fmla="*/ 6843 h 754643"/>
              <a:gd name="connsiteX1" fmla="*/ 3691835 w 4337501"/>
              <a:gd name="connsiteY1" fmla="*/ 1743 h 754643"/>
              <a:gd name="connsiteX2" fmla="*/ 3941762 w 4337501"/>
              <a:gd name="connsiteY2" fmla="*/ 754555 h 754643"/>
              <a:gd name="connsiteX3" fmla="*/ 0 w 4337501"/>
              <a:gd name="connsiteY3" fmla="*/ 754555 h 754643"/>
              <a:gd name="connsiteX4" fmla="*/ 0 w 4337501"/>
              <a:gd name="connsiteY4" fmla="*/ 6843 h 754643"/>
              <a:gd name="connsiteX0" fmla="*/ 0 w 4413090"/>
              <a:gd name="connsiteY0" fmla="*/ 1755 h 749556"/>
              <a:gd name="connsiteX1" fmla="*/ 3860153 w 4413090"/>
              <a:gd name="connsiteY1" fmla="*/ 1755 h 749556"/>
              <a:gd name="connsiteX2" fmla="*/ 3941762 w 4413090"/>
              <a:gd name="connsiteY2" fmla="*/ 749467 h 749556"/>
              <a:gd name="connsiteX3" fmla="*/ 0 w 4413090"/>
              <a:gd name="connsiteY3" fmla="*/ 749467 h 749556"/>
              <a:gd name="connsiteX4" fmla="*/ 0 w 4413090"/>
              <a:gd name="connsiteY4" fmla="*/ 1755 h 749556"/>
              <a:gd name="connsiteX0" fmla="*/ 0 w 4305704"/>
              <a:gd name="connsiteY0" fmla="*/ 175 h 747979"/>
              <a:gd name="connsiteX1" fmla="*/ 3860153 w 4305704"/>
              <a:gd name="connsiteY1" fmla="*/ 175 h 747979"/>
              <a:gd name="connsiteX2" fmla="*/ 3941762 w 4305704"/>
              <a:gd name="connsiteY2" fmla="*/ 747887 h 747979"/>
              <a:gd name="connsiteX3" fmla="*/ 0 w 4305704"/>
              <a:gd name="connsiteY3" fmla="*/ 747887 h 747979"/>
              <a:gd name="connsiteX4" fmla="*/ 0 w 4305704"/>
              <a:gd name="connsiteY4" fmla="*/ 175 h 747979"/>
              <a:gd name="connsiteX0" fmla="*/ 0 w 4254717"/>
              <a:gd name="connsiteY0" fmla="*/ 207 h 747919"/>
              <a:gd name="connsiteX1" fmla="*/ 3860153 w 4254717"/>
              <a:gd name="connsiteY1" fmla="*/ 207 h 747919"/>
              <a:gd name="connsiteX2" fmla="*/ 3941762 w 4254717"/>
              <a:gd name="connsiteY2" fmla="*/ 747919 h 747919"/>
              <a:gd name="connsiteX3" fmla="*/ 0 w 4254717"/>
              <a:gd name="connsiteY3" fmla="*/ 747919 h 747919"/>
              <a:gd name="connsiteX4" fmla="*/ 0 w 4254717"/>
              <a:gd name="connsiteY4" fmla="*/ 207 h 747919"/>
              <a:gd name="connsiteX0" fmla="*/ 0 w 4207242"/>
              <a:gd name="connsiteY0" fmla="*/ 207 h 747919"/>
              <a:gd name="connsiteX1" fmla="*/ 3860153 w 4207242"/>
              <a:gd name="connsiteY1" fmla="*/ 207 h 747919"/>
              <a:gd name="connsiteX2" fmla="*/ 3855053 w 4207242"/>
              <a:gd name="connsiteY2" fmla="*/ 747919 h 747919"/>
              <a:gd name="connsiteX3" fmla="*/ 0 w 4207242"/>
              <a:gd name="connsiteY3" fmla="*/ 747919 h 747919"/>
              <a:gd name="connsiteX4" fmla="*/ 0 w 4207242"/>
              <a:gd name="connsiteY4" fmla="*/ 207 h 747919"/>
              <a:gd name="connsiteX0" fmla="*/ 0 w 4259244"/>
              <a:gd name="connsiteY0" fmla="*/ 200 h 747912"/>
              <a:gd name="connsiteX1" fmla="*/ 3860153 w 4259244"/>
              <a:gd name="connsiteY1" fmla="*/ 200 h 747912"/>
              <a:gd name="connsiteX2" fmla="*/ 3855053 w 4259244"/>
              <a:gd name="connsiteY2" fmla="*/ 747912 h 747912"/>
              <a:gd name="connsiteX3" fmla="*/ 0 w 4259244"/>
              <a:gd name="connsiteY3" fmla="*/ 747912 h 747912"/>
              <a:gd name="connsiteX4" fmla="*/ 0 w 4259244"/>
              <a:gd name="connsiteY4" fmla="*/ 200 h 747912"/>
              <a:gd name="connsiteX0" fmla="*/ 0 w 4236690"/>
              <a:gd name="connsiteY0" fmla="*/ 12 h 747724"/>
              <a:gd name="connsiteX1" fmla="*/ 3860153 w 4236690"/>
              <a:gd name="connsiteY1" fmla="*/ 12 h 747724"/>
              <a:gd name="connsiteX2" fmla="*/ 3855053 w 4236690"/>
              <a:gd name="connsiteY2" fmla="*/ 747724 h 747724"/>
              <a:gd name="connsiteX3" fmla="*/ 0 w 4236690"/>
              <a:gd name="connsiteY3" fmla="*/ 747724 h 747724"/>
              <a:gd name="connsiteX4" fmla="*/ 0 w 4236690"/>
              <a:gd name="connsiteY4" fmla="*/ 12 h 747724"/>
              <a:gd name="connsiteX0" fmla="*/ 0 w 4236691"/>
              <a:gd name="connsiteY0" fmla="*/ 12 h 747724"/>
              <a:gd name="connsiteX1" fmla="*/ 3860153 w 4236691"/>
              <a:gd name="connsiteY1" fmla="*/ 12 h 747724"/>
              <a:gd name="connsiteX2" fmla="*/ 3855053 w 4236691"/>
              <a:gd name="connsiteY2" fmla="*/ 747724 h 747724"/>
              <a:gd name="connsiteX3" fmla="*/ 0 w 4236691"/>
              <a:gd name="connsiteY3" fmla="*/ 747724 h 747724"/>
              <a:gd name="connsiteX4" fmla="*/ 0 w 4236691"/>
              <a:gd name="connsiteY4" fmla="*/ 12 h 747724"/>
              <a:gd name="connsiteX0" fmla="*/ 0 w 4236691"/>
              <a:gd name="connsiteY0" fmla="*/ 12 h 747724"/>
              <a:gd name="connsiteX1" fmla="*/ 3860153 w 4236691"/>
              <a:gd name="connsiteY1" fmla="*/ 12 h 747724"/>
              <a:gd name="connsiteX2" fmla="*/ 3855053 w 4236691"/>
              <a:gd name="connsiteY2" fmla="*/ 747724 h 747724"/>
              <a:gd name="connsiteX3" fmla="*/ 605820 w 4236691"/>
              <a:gd name="connsiteY3" fmla="*/ 747724 h 747724"/>
              <a:gd name="connsiteX4" fmla="*/ 0 w 4236691"/>
              <a:gd name="connsiteY4" fmla="*/ 12 h 747724"/>
              <a:gd name="connsiteX0" fmla="*/ 1 w 3630871"/>
              <a:gd name="connsiteY0" fmla="*/ 3359 h 747724"/>
              <a:gd name="connsiteX1" fmla="*/ 3254333 w 3630871"/>
              <a:gd name="connsiteY1" fmla="*/ 12 h 747724"/>
              <a:gd name="connsiteX2" fmla="*/ 3249233 w 3630871"/>
              <a:gd name="connsiteY2" fmla="*/ 747724 h 747724"/>
              <a:gd name="connsiteX3" fmla="*/ 0 w 3630871"/>
              <a:gd name="connsiteY3" fmla="*/ 747724 h 747724"/>
              <a:gd name="connsiteX4" fmla="*/ 1 w 3630871"/>
              <a:gd name="connsiteY4" fmla="*/ 3359 h 747724"/>
              <a:gd name="connsiteX0" fmla="*/ 1 w 3612295"/>
              <a:gd name="connsiteY0" fmla="*/ 3359 h 751329"/>
              <a:gd name="connsiteX1" fmla="*/ 3254333 w 3612295"/>
              <a:gd name="connsiteY1" fmla="*/ 12 h 751329"/>
              <a:gd name="connsiteX2" fmla="*/ 3216784 w 3612295"/>
              <a:gd name="connsiteY2" fmla="*/ 751329 h 751329"/>
              <a:gd name="connsiteX3" fmla="*/ 0 w 3612295"/>
              <a:gd name="connsiteY3" fmla="*/ 747724 h 751329"/>
              <a:gd name="connsiteX4" fmla="*/ 1 w 3612295"/>
              <a:gd name="connsiteY4" fmla="*/ 3359 h 751329"/>
              <a:gd name="connsiteX0" fmla="*/ 1 w 3569515"/>
              <a:gd name="connsiteY0" fmla="*/ 3358 h 751328"/>
              <a:gd name="connsiteX1" fmla="*/ 3254333 w 3569515"/>
              <a:gd name="connsiteY1" fmla="*/ 11 h 751328"/>
              <a:gd name="connsiteX2" fmla="*/ 3216784 w 3569515"/>
              <a:gd name="connsiteY2" fmla="*/ 751328 h 751328"/>
              <a:gd name="connsiteX3" fmla="*/ 0 w 3569515"/>
              <a:gd name="connsiteY3" fmla="*/ 747723 h 751328"/>
              <a:gd name="connsiteX4" fmla="*/ 1 w 3569515"/>
              <a:gd name="connsiteY4" fmla="*/ 3358 h 751328"/>
              <a:gd name="connsiteX0" fmla="*/ 1 w 3572133"/>
              <a:gd name="connsiteY0" fmla="*/ 3347 h 751317"/>
              <a:gd name="connsiteX1" fmla="*/ 3254333 w 3572133"/>
              <a:gd name="connsiteY1" fmla="*/ 0 h 751317"/>
              <a:gd name="connsiteX2" fmla="*/ 3216784 w 3572133"/>
              <a:gd name="connsiteY2" fmla="*/ 751317 h 751317"/>
              <a:gd name="connsiteX3" fmla="*/ 0 w 3572133"/>
              <a:gd name="connsiteY3" fmla="*/ 747712 h 751317"/>
              <a:gd name="connsiteX4" fmla="*/ 1 w 3572133"/>
              <a:gd name="connsiteY4" fmla="*/ 3347 h 751317"/>
              <a:gd name="connsiteX0" fmla="*/ 1 w 3558678"/>
              <a:gd name="connsiteY0" fmla="*/ 3347 h 751317"/>
              <a:gd name="connsiteX1" fmla="*/ 3225489 w 3558678"/>
              <a:gd name="connsiteY1" fmla="*/ 0 h 751317"/>
              <a:gd name="connsiteX2" fmla="*/ 3216784 w 3558678"/>
              <a:gd name="connsiteY2" fmla="*/ 751317 h 751317"/>
              <a:gd name="connsiteX3" fmla="*/ 0 w 3558678"/>
              <a:gd name="connsiteY3" fmla="*/ 747712 h 751317"/>
              <a:gd name="connsiteX4" fmla="*/ 1 w 3558678"/>
              <a:gd name="connsiteY4" fmla="*/ 3347 h 751317"/>
              <a:gd name="connsiteX0" fmla="*/ 1 w 3568905"/>
              <a:gd name="connsiteY0" fmla="*/ 3347 h 751317"/>
              <a:gd name="connsiteX1" fmla="*/ 3225489 w 3568905"/>
              <a:gd name="connsiteY1" fmla="*/ 0 h 751317"/>
              <a:gd name="connsiteX2" fmla="*/ 3216784 w 3568905"/>
              <a:gd name="connsiteY2" fmla="*/ 751317 h 751317"/>
              <a:gd name="connsiteX3" fmla="*/ 0 w 3568905"/>
              <a:gd name="connsiteY3" fmla="*/ 747712 h 751317"/>
              <a:gd name="connsiteX4" fmla="*/ 1 w 3568905"/>
              <a:gd name="connsiteY4" fmla="*/ 3347 h 751317"/>
              <a:gd name="connsiteX0" fmla="*/ 1 w 3575397"/>
              <a:gd name="connsiteY0" fmla="*/ 3347 h 751317"/>
              <a:gd name="connsiteX1" fmla="*/ 3225489 w 3575397"/>
              <a:gd name="connsiteY1" fmla="*/ 0 h 751317"/>
              <a:gd name="connsiteX2" fmla="*/ 3216784 w 3575397"/>
              <a:gd name="connsiteY2" fmla="*/ 751317 h 751317"/>
              <a:gd name="connsiteX3" fmla="*/ 0 w 3575397"/>
              <a:gd name="connsiteY3" fmla="*/ 747712 h 751317"/>
              <a:gd name="connsiteX4" fmla="*/ 1 w 3575397"/>
              <a:gd name="connsiteY4" fmla="*/ 3347 h 751317"/>
              <a:gd name="connsiteX0" fmla="*/ 0 w 3575396"/>
              <a:gd name="connsiteY0" fmla="*/ 3347 h 760970"/>
              <a:gd name="connsiteX1" fmla="*/ 3225488 w 3575396"/>
              <a:gd name="connsiteY1" fmla="*/ 0 h 760970"/>
              <a:gd name="connsiteX2" fmla="*/ 3216783 w 3575396"/>
              <a:gd name="connsiteY2" fmla="*/ 751317 h 760970"/>
              <a:gd name="connsiteX3" fmla="*/ 99438 w 3575396"/>
              <a:gd name="connsiteY3" fmla="*/ 760970 h 760970"/>
              <a:gd name="connsiteX4" fmla="*/ 0 w 3575396"/>
              <a:gd name="connsiteY4" fmla="*/ 3347 h 760970"/>
              <a:gd name="connsiteX0" fmla="*/ 0 w 3482586"/>
              <a:gd name="connsiteY0" fmla="*/ 3347 h 760970"/>
              <a:gd name="connsiteX1" fmla="*/ 3132678 w 3482586"/>
              <a:gd name="connsiteY1" fmla="*/ 0 h 760970"/>
              <a:gd name="connsiteX2" fmla="*/ 3123973 w 3482586"/>
              <a:gd name="connsiteY2" fmla="*/ 751317 h 760970"/>
              <a:gd name="connsiteX3" fmla="*/ 6628 w 3482586"/>
              <a:gd name="connsiteY3" fmla="*/ 760970 h 760970"/>
              <a:gd name="connsiteX4" fmla="*/ 0 w 3482586"/>
              <a:gd name="connsiteY4" fmla="*/ 3347 h 76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82586" h="760970">
                <a:moveTo>
                  <a:pt x="0" y="3347"/>
                </a:moveTo>
                <a:lnTo>
                  <a:pt x="3132678" y="0"/>
                </a:lnTo>
                <a:cubicBezTo>
                  <a:pt x="3564338" y="18454"/>
                  <a:pt x="3635963" y="685835"/>
                  <a:pt x="3123973" y="751317"/>
                </a:cubicBezTo>
                <a:lnTo>
                  <a:pt x="6628" y="760970"/>
                </a:lnTo>
                <a:cubicBezTo>
                  <a:pt x="6628" y="512848"/>
                  <a:pt x="0" y="251469"/>
                  <a:pt x="0" y="3347"/>
                </a:cubicBezTo>
                <a:close/>
              </a:path>
            </a:pathLst>
          </a:custGeom>
          <a:solidFill>
            <a:srgbClr val="005CAB"/>
          </a:solidFill>
        </p:spPr>
        <p:txBody>
          <a:bodyPr vert="horz" wrap="none" lIns="540000" tIns="108000" rIns="0" bIns="108000" rtlCol="0" anchor="ctr" anchorCtr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2000" b="0" i="0" kern="1200" baseline="0">
                <a:solidFill>
                  <a:srgbClr val="293352"/>
                </a:solidFill>
                <a:latin typeface="Futura Bd BT"/>
                <a:ea typeface="+mn-ea"/>
                <a:cs typeface="Futura Bd BT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B9B299"/>
                </a:solidFill>
                <a:latin typeface="Futura Hv BT"/>
                <a:ea typeface="+mn-ea"/>
                <a:cs typeface="Futura Hv BT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Futura Lt BT"/>
                <a:ea typeface="+mn-ea"/>
                <a:cs typeface="Futura Lt BT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Futura Lt BT"/>
                <a:ea typeface="+mn-ea"/>
                <a:cs typeface="Futura Lt BT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Futura Lt BT"/>
                <a:ea typeface="+mn-ea"/>
                <a:cs typeface="Futura Lt B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>
                <a:solidFill>
                  <a:sysClr val="window" lastClr="FFFFFF"/>
                </a:solidFill>
                <a:latin typeface="Gadugi" panose="020B0502040204020203" pitchFamily="34" charset="0"/>
              </a:rPr>
              <a:t>Robe Patt 2013 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Gadugi" panose="020B0502040204020203" pitchFamily="34" charset="0"/>
            </a:endParaRPr>
          </a:p>
        </p:txBody>
      </p:sp>
      <p:sp>
        <p:nvSpPr>
          <p:cNvPr id="31" name="Title 2"/>
          <p:cNvSpPr txBox="1">
            <a:spLocks/>
          </p:cNvSpPr>
          <p:nvPr/>
        </p:nvSpPr>
        <p:spPr>
          <a:xfrm>
            <a:off x="245569" y="2008633"/>
            <a:ext cx="2735859" cy="1166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U" sz="800" dirty="0">
              <a:latin typeface="Gadugi" panose="020B0502040204020203" pitchFamily="34" charset="0"/>
            </a:endParaRPr>
          </a:p>
        </p:txBody>
      </p:sp>
      <p:sp>
        <p:nvSpPr>
          <p:cNvPr id="1032" name="Minus 1031"/>
          <p:cNvSpPr/>
          <p:nvPr/>
        </p:nvSpPr>
        <p:spPr>
          <a:xfrm>
            <a:off x="-166836" y="3715122"/>
            <a:ext cx="4041617" cy="45719"/>
          </a:xfrm>
          <a:prstGeom prst="mathMinus">
            <a:avLst/>
          </a:prstGeom>
          <a:solidFill>
            <a:srgbClr val="00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005CAB"/>
              </a:solidFill>
            </a:endParaRPr>
          </a:p>
        </p:txBody>
      </p:sp>
      <p:sp>
        <p:nvSpPr>
          <p:cNvPr id="42" name="Minus 41"/>
          <p:cNvSpPr/>
          <p:nvPr/>
        </p:nvSpPr>
        <p:spPr>
          <a:xfrm>
            <a:off x="-535582" y="4897431"/>
            <a:ext cx="6688756" cy="45719"/>
          </a:xfrm>
          <a:prstGeom prst="mathMinus">
            <a:avLst/>
          </a:prstGeom>
          <a:solidFill>
            <a:srgbClr val="00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Minus 47"/>
          <p:cNvSpPr/>
          <p:nvPr/>
        </p:nvSpPr>
        <p:spPr>
          <a:xfrm>
            <a:off x="-535582" y="5940152"/>
            <a:ext cx="6696743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Minus 48"/>
          <p:cNvSpPr/>
          <p:nvPr/>
        </p:nvSpPr>
        <p:spPr>
          <a:xfrm>
            <a:off x="-535582" y="6737764"/>
            <a:ext cx="6696743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401182"/>
              </p:ext>
            </p:extLst>
          </p:nvPr>
        </p:nvGraphicFramePr>
        <p:xfrm>
          <a:off x="227662" y="2167088"/>
          <a:ext cx="3168352" cy="1619250"/>
        </p:xfrm>
        <a:graphic>
          <a:graphicData uri="http://schemas.openxmlformats.org/drawingml/2006/table">
            <a:tbl>
              <a:tblPr/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 2013 is the first in a series of retro style lighting – designed specifically to further the current trend for tungsten eye-candy on stage and set - for bands, television, film and general prop lighting.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9C7F0FC-6D55-493D-786B-74BB0ABBC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588" y="2336610"/>
            <a:ext cx="1440160" cy="15950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07BC93-CCEE-F45E-88B0-2E32ADB9A3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6302" y="1222981"/>
            <a:ext cx="966891" cy="92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85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:\Lighting\Lighting Sales\Logos &amp; Labels\1. Harry the Hirer Productions\HTH_Prod_pi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837"/>
            <a:ext cx="1489348" cy="68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ontent Placeholder 3"/>
          <p:cNvSpPr>
            <a:spLocks noGrp="1"/>
          </p:cNvSpPr>
          <p:nvPr>
            <p:ph sz="half" idx="4294967295"/>
          </p:nvPr>
        </p:nvSpPr>
        <p:spPr>
          <a:xfrm>
            <a:off x="336550" y="5359736"/>
            <a:ext cx="5041900" cy="8677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User Manual </a:t>
            </a:r>
            <a:r>
              <a:rPr lang="en-AU" sz="1000" dirty="0">
                <a:hlinkClick r:id="rId3"/>
              </a:rPr>
              <a:t>User_manual_PATT_2013_EU.pdf</a:t>
            </a:r>
            <a:endParaRPr lang="en-AU" sz="1000" dirty="0"/>
          </a:p>
          <a:p>
            <a:pPr marL="0" indent="0">
              <a:buNone/>
            </a:pPr>
            <a:r>
              <a:rPr lang="en-AU" sz="1000" dirty="0">
                <a:latin typeface="Gadugi" panose="020B0502040204020203" pitchFamily="34" charset="0"/>
                <a:ea typeface="Gadugi" panose="020B0502040204020203" pitchFamily="34" charset="0"/>
              </a:rPr>
              <a:t>Data Sheet </a:t>
            </a:r>
            <a:r>
              <a:rPr lang="en-AU" sz="1000" dirty="0">
                <a:hlinkClick r:id="rId4"/>
              </a:rPr>
              <a:t>682</a:t>
            </a:r>
            <a:endParaRPr lang="en-US" sz="10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5568" y="1403648"/>
            <a:ext cx="50602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Control</a:t>
            </a:r>
          </a:p>
          <a:p>
            <a:endParaRPr lang="en-US" sz="800" dirty="0">
              <a:solidFill>
                <a:srgbClr val="005CAB"/>
              </a:solidFill>
              <a:latin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</a:rPr>
              <a:t>Mains input – </a:t>
            </a:r>
          </a:p>
          <a:p>
            <a:r>
              <a:rPr lang="en-US" sz="1000" dirty="0">
                <a:latin typeface="Gadugi" panose="020B0502040204020203" pitchFamily="34" charset="0"/>
              </a:rPr>
              <a:t>115 V for HPL 750/115 V LAMP </a:t>
            </a:r>
          </a:p>
          <a:p>
            <a:r>
              <a:rPr lang="en-US" sz="1000" dirty="0">
                <a:latin typeface="Gadugi" panose="020B0502040204020203" pitchFamily="34" charset="0"/>
              </a:rPr>
              <a:t>120 V for HPL 750/120 V LAMP </a:t>
            </a:r>
          </a:p>
          <a:p>
            <a:r>
              <a:rPr lang="en-US" sz="1000" dirty="0">
                <a:latin typeface="Gadugi" panose="020B0502040204020203" pitchFamily="34" charset="0"/>
              </a:rPr>
              <a:t>230 V for HPL 750/230 V LAMP </a:t>
            </a:r>
          </a:p>
          <a:p>
            <a:r>
              <a:rPr lang="en-US" sz="1000" dirty="0">
                <a:latin typeface="Gadugi" panose="020B0502040204020203" pitchFamily="34" charset="0"/>
              </a:rPr>
              <a:t>240 V for HPL 750/240 V LAMP </a:t>
            </a:r>
          </a:p>
          <a:p>
            <a:endParaRPr lang="en-US" sz="800" dirty="0">
              <a:solidFill>
                <a:srgbClr val="005CAB"/>
              </a:solidFill>
              <a:latin typeface="Gadugi" panose="020B0502040204020203" pitchFamily="34" charset="0"/>
            </a:endParaRPr>
          </a:p>
          <a:p>
            <a:endParaRPr lang="en-US" sz="800" dirty="0">
              <a:solidFill>
                <a:srgbClr val="005CAB"/>
              </a:solidFill>
              <a:latin typeface="Gadugi" panose="020B0502040204020203" pitchFamily="34" charset="0"/>
            </a:endParaRPr>
          </a:p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Environmental </a:t>
            </a: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IP Rating – IP20		</a:t>
            </a: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Cooling – Convection 		</a:t>
            </a:r>
          </a:p>
          <a:p>
            <a:r>
              <a:rPr lang="en-US" sz="1000" dirty="0">
                <a:latin typeface="Gadugi" panose="020B0502040204020203" pitchFamily="34" charset="0"/>
                <a:ea typeface="Gadugi" panose="020B0502040204020203" pitchFamily="34" charset="0"/>
              </a:rPr>
              <a:t>Max Operating Temperature – 45 degrees 	</a:t>
            </a: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Suitability</a:t>
            </a:r>
          </a:p>
          <a:p>
            <a:endParaRPr lang="en-US" sz="1000" dirty="0">
              <a:latin typeface="Gadugi" panose="020B0502040204020203" pitchFamily="34" charset="0"/>
            </a:endParaRPr>
          </a:p>
          <a:p>
            <a:r>
              <a:rPr lang="en-US" sz="1000" dirty="0">
                <a:latin typeface="Gadugi" panose="020B0502040204020203" pitchFamily="34" charset="0"/>
              </a:rPr>
              <a:t>Backdrops on stage for eye candy look</a:t>
            </a:r>
          </a:p>
          <a:p>
            <a:r>
              <a:rPr lang="en-US" sz="1000" dirty="0">
                <a:latin typeface="Gadugi" panose="020B0502040204020203" pitchFamily="34" charset="0"/>
              </a:rPr>
              <a:t>Camera looks</a:t>
            </a:r>
          </a:p>
          <a:p>
            <a:r>
              <a:rPr lang="en-US" sz="1000" dirty="0">
                <a:latin typeface="Gadugi" panose="020B0502040204020203" pitchFamily="34" charset="0"/>
              </a:rPr>
              <a:t>Light with ring control</a:t>
            </a:r>
          </a:p>
          <a:p>
            <a:endParaRPr lang="en-US" sz="1000" dirty="0">
              <a:latin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</a:endParaRPr>
          </a:p>
          <a:p>
            <a:endParaRPr lang="en-US" sz="800" dirty="0">
              <a:latin typeface="Gadugi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6550" y="4910533"/>
            <a:ext cx="2576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5CAB"/>
                </a:solidFill>
                <a:latin typeface="Gadugi" panose="020B0502040204020203" pitchFamily="34" charset="0"/>
              </a:rPr>
              <a:t>Information Links</a:t>
            </a:r>
          </a:p>
        </p:txBody>
      </p:sp>
      <p:sp>
        <p:nvSpPr>
          <p:cNvPr id="10" name="Minus 9"/>
          <p:cNvSpPr/>
          <p:nvPr/>
        </p:nvSpPr>
        <p:spPr>
          <a:xfrm>
            <a:off x="-550674" y="1691680"/>
            <a:ext cx="6688756" cy="45719"/>
          </a:xfrm>
          <a:prstGeom prst="mathMinus">
            <a:avLst/>
          </a:prstGeom>
          <a:solidFill>
            <a:srgbClr val="00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Minus 10"/>
          <p:cNvSpPr/>
          <p:nvPr/>
        </p:nvSpPr>
        <p:spPr>
          <a:xfrm>
            <a:off x="-522482" y="2995280"/>
            <a:ext cx="6688756" cy="45719"/>
          </a:xfrm>
          <a:prstGeom prst="mathMinus">
            <a:avLst/>
          </a:prstGeom>
          <a:solidFill>
            <a:srgbClr val="00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Minus 11"/>
          <p:cNvSpPr/>
          <p:nvPr/>
        </p:nvSpPr>
        <p:spPr>
          <a:xfrm>
            <a:off x="-486878" y="5218310"/>
            <a:ext cx="6688756" cy="45719"/>
          </a:xfrm>
          <a:prstGeom prst="mathMinus">
            <a:avLst/>
          </a:prstGeom>
          <a:solidFill>
            <a:srgbClr val="00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Minus 8"/>
          <p:cNvSpPr/>
          <p:nvPr/>
        </p:nvSpPr>
        <p:spPr>
          <a:xfrm>
            <a:off x="-550674" y="4061076"/>
            <a:ext cx="6688756" cy="45719"/>
          </a:xfrm>
          <a:prstGeom prst="mathMinus">
            <a:avLst/>
          </a:prstGeom>
          <a:solidFill>
            <a:srgbClr val="00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225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:\Lighting\Lighting Sales\Logos &amp; Labels\1. Harry the Hirer Productions\HTH_Prod_pi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837"/>
            <a:ext cx="1489348" cy="68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L:\Lighting\Lighting Sales\TECH Info\QR Codes\Photometry Reports\Coron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04" y="1331640"/>
            <a:ext cx="5310000" cy="724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18173" t="10923" r="14707"/>
          <a:stretch/>
        </p:blipFill>
        <p:spPr>
          <a:xfrm>
            <a:off x="553245" y="1891631"/>
            <a:ext cx="1152128" cy="124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32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8384</TotalTime>
  <Words>275</Words>
  <Application>Microsoft Office PowerPoint</Application>
  <PresentationFormat>On-screen Show (16:10)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</vt:lpstr>
      <vt:lpstr>Corbel</vt:lpstr>
      <vt:lpstr>Gadugi</vt:lpstr>
      <vt:lpstr>Mylar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CoronaRetro</dc:title>
  <dc:creator>Ellie Radke</dc:creator>
  <cp:lastModifiedBy>Jacob Vidajic</cp:lastModifiedBy>
  <cp:revision>214</cp:revision>
  <cp:lastPrinted>2020-04-20T00:23:52Z</cp:lastPrinted>
  <dcterms:created xsi:type="dcterms:W3CDTF">2016-09-20T01:07:11Z</dcterms:created>
  <dcterms:modified xsi:type="dcterms:W3CDTF">2024-12-11T05:42:18Z</dcterms:modified>
</cp:coreProperties>
</file>